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 autoAdjust="0"/>
    <p:restoredTop sz="94660"/>
  </p:normalViewPr>
  <p:slideViewPr>
    <p:cSldViewPr snapToGrid="0">
      <p:cViewPr>
        <p:scale>
          <a:sx n="70" d="100"/>
          <a:sy n="70" d="100"/>
        </p:scale>
        <p:origin x="-58" y="-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DFA00-3FB5-4A34-854E-DDFEF2EB7527}" type="datetimeFigureOut">
              <a:rPr lang="en-IN" smtClean="0"/>
              <a:pPr/>
              <a:t>17-04-2020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B1A6D-24C7-423F-A270-6771270BBF2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48418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DFA00-3FB5-4A34-854E-DDFEF2EB7527}" type="datetimeFigureOut">
              <a:rPr lang="en-IN" smtClean="0"/>
              <a:pPr/>
              <a:t>17-04-2020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B1A6D-24C7-423F-A270-6771270BBF2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165605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DFA00-3FB5-4A34-854E-DDFEF2EB7527}" type="datetimeFigureOut">
              <a:rPr lang="en-IN" smtClean="0"/>
              <a:pPr/>
              <a:t>17-04-2020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B1A6D-24C7-423F-A270-6771270BBF2D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17320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DFA00-3FB5-4A34-854E-DDFEF2EB7527}" type="datetimeFigureOut">
              <a:rPr lang="en-IN" smtClean="0"/>
              <a:pPr/>
              <a:t>17-04-2020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B1A6D-24C7-423F-A270-6771270BBF2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6592321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DFA00-3FB5-4A34-854E-DDFEF2EB7527}" type="datetimeFigureOut">
              <a:rPr lang="en-IN" smtClean="0"/>
              <a:pPr/>
              <a:t>17-04-2020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B1A6D-24C7-423F-A270-6771270BBF2D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5310427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DFA00-3FB5-4A34-854E-DDFEF2EB7527}" type="datetimeFigureOut">
              <a:rPr lang="en-IN" smtClean="0"/>
              <a:pPr/>
              <a:t>17-04-2020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B1A6D-24C7-423F-A270-6771270BBF2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9808201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DFA00-3FB5-4A34-854E-DDFEF2EB7527}" type="datetimeFigureOut">
              <a:rPr lang="en-IN" smtClean="0"/>
              <a:pPr/>
              <a:t>17-04-2020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B1A6D-24C7-423F-A270-6771270BBF2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3387675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DFA00-3FB5-4A34-854E-DDFEF2EB7527}" type="datetimeFigureOut">
              <a:rPr lang="en-IN" smtClean="0"/>
              <a:pPr/>
              <a:t>17-04-2020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B1A6D-24C7-423F-A270-6771270BBF2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009065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DFA00-3FB5-4A34-854E-DDFEF2EB7527}" type="datetimeFigureOut">
              <a:rPr lang="en-IN" smtClean="0"/>
              <a:pPr/>
              <a:t>17-04-2020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B1A6D-24C7-423F-A270-6771270BBF2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958306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DFA00-3FB5-4A34-854E-DDFEF2EB7527}" type="datetimeFigureOut">
              <a:rPr lang="en-IN" smtClean="0"/>
              <a:pPr/>
              <a:t>17-04-2020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B1A6D-24C7-423F-A270-6771270BBF2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307978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DFA00-3FB5-4A34-854E-DDFEF2EB7527}" type="datetimeFigureOut">
              <a:rPr lang="en-IN" smtClean="0"/>
              <a:pPr/>
              <a:t>17-04-2020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B1A6D-24C7-423F-A270-6771270BBF2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532556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DFA00-3FB5-4A34-854E-DDFEF2EB7527}" type="datetimeFigureOut">
              <a:rPr lang="en-IN" smtClean="0"/>
              <a:pPr/>
              <a:t>17-04-2020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B1A6D-24C7-423F-A270-6771270BBF2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850946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DFA00-3FB5-4A34-854E-DDFEF2EB7527}" type="datetimeFigureOut">
              <a:rPr lang="en-IN" smtClean="0"/>
              <a:pPr/>
              <a:t>17-04-2020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B1A6D-24C7-423F-A270-6771270BBF2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329057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DFA00-3FB5-4A34-854E-DDFEF2EB7527}" type="datetimeFigureOut">
              <a:rPr lang="en-IN" smtClean="0"/>
              <a:pPr/>
              <a:t>17-04-2020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B1A6D-24C7-423F-A270-6771270BBF2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677986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DFA00-3FB5-4A34-854E-DDFEF2EB7527}" type="datetimeFigureOut">
              <a:rPr lang="en-IN" smtClean="0"/>
              <a:pPr/>
              <a:t>17-04-2020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B1A6D-24C7-423F-A270-6771270BBF2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115371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DFA00-3FB5-4A34-854E-DDFEF2EB7527}" type="datetimeFigureOut">
              <a:rPr lang="en-IN" smtClean="0"/>
              <a:pPr/>
              <a:t>17-04-2020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B1A6D-24C7-423F-A270-6771270BBF2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593626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ADFA00-3FB5-4A34-854E-DDFEF2EB7527}" type="datetimeFigureOut">
              <a:rPr lang="en-IN" smtClean="0"/>
              <a:pPr/>
              <a:t>17-04-2020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3BB1A6D-24C7-423F-A270-6771270BBF2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896596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s-AlezS1ByQ" TargetMode="External"/><Relationship Id="rId2" Type="http://schemas.openxmlformats.org/officeDocument/2006/relationships/hyperlink" Target="https://youtu.be/XAuAH64puJ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bSzmfUdBp2w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3B2B43-C9BA-46D3-A955-3687BA8B26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1038225"/>
            <a:ext cx="9241971" cy="2118632"/>
          </a:xfrm>
        </p:spPr>
        <p:txBody>
          <a:bodyPr>
            <a:noAutofit/>
          </a:bodyPr>
          <a:lstStyle/>
          <a:p>
            <a:pPr algn="ctr"/>
            <a:r>
              <a:rPr lang="en-IN" sz="4000" b="1" dirty="0" smtClean="0">
                <a:solidFill>
                  <a:schemeClr val="tx1"/>
                </a:solidFill>
              </a:rPr>
              <a:t>POLYNOMIALS</a:t>
            </a:r>
            <a:r>
              <a:rPr lang="en-IN" sz="4000" b="1" dirty="0">
                <a:solidFill>
                  <a:schemeClr val="tx1"/>
                </a:solidFill>
              </a:rPr>
              <a:t/>
            </a:r>
            <a:br>
              <a:rPr lang="en-IN" sz="4000" b="1" dirty="0">
                <a:solidFill>
                  <a:schemeClr val="tx1"/>
                </a:solidFill>
              </a:rPr>
            </a:br>
            <a:r>
              <a:rPr lang="en-IN" sz="4000" b="1" dirty="0">
                <a:solidFill>
                  <a:schemeClr val="tx1"/>
                </a:solidFill>
              </a:rPr>
              <a:t>CLASS – X</a:t>
            </a:r>
          </a:p>
        </p:txBody>
      </p:sp>
    </p:spTree>
    <p:extLst>
      <p:ext uri="{BB962C8B-B14F-4D97-AF65-F5344CB8AC3E}">
        <p14:creationId xmlns:p14="http://schemas.microsoft.com/office/powerpoint/2010/main" xmlns="" val="4642080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D508B7-CC38-49EC-90B5-1C07C755E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105" y="146049"/>
            <a:ext cx="11573669" cy="473075"/>
          </a:xfrm>
        </p:spPr>
        <p:txBody>
          <a:bodyPr>
            <a:noAutofit/>
          </a:bodyPr>
          <a:lstStyle/>
          <a:p>
            <a:r>
              <a:rPr lang="en-IN" b="1" dirty="0">
                <a:solidFill>
                  <a:schemeClr val="tx1"/>
                </a:solidFill>
              </a:rPr>
              <a:t>ZEROES OF A CUBIC POLYNOMIAL</a:t>
            </a:r>
            <a:endParaRPr lang="en-IN" sz="2000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6577457-6D56-472E-942B-5BF7811584A6}"/>
              </a:ext>
            </a:extLst>
          </p:cNvPr>
          <p:cNvSpPr txBox="1"/>
          <p:nvPr/>
        </p:nvSpPr>
        <p:spPr>
          <a:xfrm>
            <a:off x="466725" y="847725"/>
            <a:ext cx="11296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Consider a cubic polynomial x</a:t>
            </a:r>
            <a:r>
              <a:rPr lang="en-IN" baseline="30000" dirty="0"/>
              <a:t>3 </a:t>
            </a:r>
            <a:r>
              <a:rPr lang="en-IN" dirty="0"/>
              <a:t>– 4 x. To see the graph of y = x</a:t>
            </a:r>
            <a:r>
              <a:rPr lang="en-IN" baseline="30000" dirty="0"/>
              <a:t>3 </a:t>
            </a:r>
            <a:r>
              <a:rPr lang="en-IN" dirty="0"/>
              <a:t>– 4 x, let us list a few values of y corresponding to a few values of x as shown in the table below: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9E76687-5F01-4977-AB4C-AD63A4B0825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28625" y="1488122"/>
            <a:ext cx="4918075" cy="11664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510BAB1-8221-49BE-87B1-B236E82BA204}"/>
              </a:ext>
            </a:extLst>
          </p:cNvPr>
          <p:cNvSpPr txBox="1"/>
          <p:nvPr/>
        </p:nvSpPr>
        <p:spPr>
          <a:xfrm>
            <a:off x="5838825" y="1488121"/>
            <a:ext cx="57054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N" dirty="0"/>
              <a:t>Locating the points of the table on the graph paper and drawing the graph, we see that the graph of       y = x</a:t>
            </a:r>
            <a:r>
              <a:rPr lang="en-IN" baseline="30000" dirty="0"/>
              <a:t>3 </a:t>
            </a:r>
            <a:r>
              <a:rPr lang="en-IN" dirty="0"/>
              <a:t>– 4 x actually looks like the one given below: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A19449E-6FC6-4DB8-BD96-36CA10250D8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2504" y="2605088"/>
            <a:ext cx="7012306" cy="41068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591438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D508B7-CC38-49EC-90B5-1C07C755E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105" y="146049"/>
            <a:ext cx="11573669" cy="473075"/>
          </a:xfrm>
        </p:spPr>
        <p:txBody>
          <a:bodyPr>
            <a:noAutofit/>
          </a:bodyPr>
          <a:lstStyle/>
          <a:p>
            <a:r>
              <a:rPr lang="en-IN" b="1" dirty="0">
                <a:solidFill>
                  <a:schemeClr val="tx1"/>
                </a:solidFill>
              </a:rPr>
              <a:t>ZEROES OF A CUBIC POLYNOMIAL</a:t>
            </a:r>
            <a:endParaRPr lang="en-IN" sz="2000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6577457-6D56-472E-942B-5BF7811584A6}"/>
              </a:ext>
            </a:extLst>
          </p:cNvPr>
          <p:cNvSpPr txBox="1"/>
          <p:nvPr/>
        </p:nvSpPr>
        <p:spPr>
          <a:xfrm>
            <a:off x="147954" y="837342"/>
            <a:ext cx="11296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Now, consider the cubic polynomials x</a:t>
            </a:r>
            <a:r>
              <a:rPr lang="en-IN" baseline="30000" dirty="0"/>
              <a:t>3</a:t>
            </a:r>
            <a:r>
              <a:rPr lang="en-IN" dirty="0"/>
              <a:t> and  x</a:t>
            </a:r>
            <a:r>
              <a:rPr lang="en-IN" baseline="30000" dirty="0"/>
              <a:t>3</a:t>
            </a:r>
            <a:r>
              <a:rPr lang="en-IN" dirty="0"/>
              <a:t>- x</a:t>
            </a:r>
            <a:r>
              <a:rPr lang="en-IN" baseline="30000" dirty="0"/>
              <a:t>2</a:t>
            </a:r>
            <a:r>
              <a:rPr lang="en-IN" dirty="0"/>
              <a:t>. We draw the graphs of   y = x</a:t>
            </a:r>
            <a:r>
              <a:rPr lang="en-IN" baseline="30000" dirty="0"/>
              <a:t>3</a:t>
            </a:r>
            <a:r>
              <a:rPr lang="en-IN" dirty="0"/>
              <a:t> and  y = x</a:t>
            </a:r>
            <a:r>
              <a:rPr lang="en-IN" baseline="30000" dirty="0"/>
              <a:t>3</a:t>
            </a:r>
            <a:r>
              <a:rPr lang="en-IN" dirty="0"/>
              <a:t>- x</a:t>
            </a:r>
            <a:r>
              <a:rPr lang="en-IN" baseline="30000" dirty="0"/>
              <a:t>2</a:t>
            </a:r>
            <a:endParaRPr lang="en-IN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FA2F408-F0D8-4B2A-9797-5BF01C26A59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954" y="1445658"/>
            <a:ext cx="6585585" cy="494061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AAA6AA7-F304-4E29-94F5-1F70F9218B0F}"/>
              </a:ext>
            </a:extLst>
          </p:cNvPr>
          <p:cNvSpPr txBox="1"/>
          <p:nvPr/>
        </p:nvSpPr>
        <p:spPr>
          <a:xfrm>
            <a:off x="6838950" y="1321833"/>
            <a:ext cx="5205096" cy="33482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IN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OBSERVATIONS:</a:t>
            </a:r>
            <a:endParaRPr lang="en-IN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IN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 is the only zero of the polynomial </a:t>
            </a:r>
            <a:r>
              <a:rPr lang="en-IN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IN" sz="2000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IN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So, 0 is the x-coordinate of the only point where the graph of y = x</a:t>
            </a:r>
            <a:r>
              <a:rPr lang="en-IN" sz="2000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IN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intersects the x-axis.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endParaRPr lang="en-IN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IN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IN" sz="2000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IN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x</a:t>
            </a:r>
            <a:r>
              <a:rPr lang="en-IN" sz="2000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IN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 x</a:t>
            </a:r>
            <a:r>
              <a:rPr lang="en-IN" sz="2000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IN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 x – 1 ) , 0 and 1 are the zeroes of the polynomial x</a:t>
            </a:r>
            <a:r>
              <a:rPr lang="en-IN" sz="2000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IN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x</a:t>
            </a:r>
            <a:r>
              <a:rPr lang="en-IN" sz="2000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IN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So, 0 and 1are the only points where the graph of y = x</a:t>
            </a:r>
            <a:r>
              <a:rPr lang="en-IN" sz="2000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IN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x</a:t>
            </a:r>
            <a:r>
              <a:rPr lang="en-IN" sz="2000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IN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intersects the x-axis.</a:t>
            </a:r>
            <a:endParaRPr lang="en-IN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26D9E6C-C961-41CF-B4A0-035875EF321F}"/>
              </a:ext>
            </a:extLst>
          </p:cNvPr>
          <p:cNvSpPr txBox="1"/>
          <p:nvPr/>
        </p:nvSpPr>
        <p:spPr>
          <a:xfrm>
            <a:off x="6905625" y="4900376"/>
            <a:ext cx="50101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N" b="1" dirty="0"/>
              <a:t>REMARK: </a:t>
            </a:r>
          </a:p>
          <a:p>
            <a:pPr algn="just"/>
            <a:r>
              <a:rPr lang="en-IN" b="1" dirty="0"/>
              <a:t>In general, given a polynomial p(x) of degree n, the graph of y=p(x) intersects x-axis at </a:t>
            </a:r>
            <a:r>
              <a:rPr lang="en-IN" b="1" dirty="0" err="1"/>
              <a:t>atmost</a:t>
            </a:r>
            <a:r>
              <a:rPr lang="en-IN" b="1" dirty="0"/>
              <a:t> n points. Therefore, a polynomial p(x) of degree n has </a:t>
            </a:r>
            <a:r>
              <a:rPr lang="en-IN" b="1" dirty="0" err="1"/>
              <a:t>atmost</a:t>
            </a:r>
            <a:r>
              <a:rPr lang="en-IN" b="1" dirty="0"/>
              <a:t> n real zeroes.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710910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8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D350F28-4FA9-4677-BDF5-C6AE8CDB59AE}"/>
              </a:ext>
            </a:extLst>
          </p:cNvPr>
          <p:cNvSpPr txBox="1"/>
          <p:nvPr/>
        </p:nvSpPr>
        <p:spPr>
          <a:xfrm>
            <a:off x="7907702" y="1815151"/>
            <a:ext cx="3979498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N" sz="1700" b="1" dirty="0"/>
              <a:t>Solution</a:t>
            </a:r>
            <a:r>
              <a:rPr lang="en-IN" sz="1700" dirty="0"/>
              <a:t>:</a:t>
            </a:r>
          </a:p>
          <a:p>
            <a:pPr marL="400050" indent="-400050" algn="just">
              <a:buAutoNum type="romanLcParenBoth"/>
            </a:pPr>
            <a:r>
              <a:rPr lang="en-IN" sz="1700" dirty="0"/>
              <a:t>The number of </a:t>
            </a:r>
            <a:r>
              <a:rPr lang="en-IN" sz="1700" b="1" dirty="0"/>
              <a:t>zeroes is 1 </a:t>
            </a:r>
            <a:r>
              <a:rPr lang="en-IN" sz="1700" dirty="0"/>
              <a:t>as the graph intersects the x-axis at one point only.</a:t>
            </a:r>
          </a:p>
          <a:p>
            <a:pPr marL="400050" indent="-400050" algn="just">
              <a:buAutoNum type="romanLcParenBoth"/>
            </a:pPr>
            <a:endParaRPr lang="en-IN" sz="1700" dirty="0"/>
          </a:p>
          <a:p>
            <a:pPr marL="400050" indent="-400050" algn="just">
              <a:buAutoNum type="romanLcParenBoth"/>
            </a:pPr>
            <a:r>
              <a:rPr lang="en-IN" sz="1700" dirty="0"/>
              <a:t>The number of </a:t>
            </a:r>
            <a:r>
              <a:rPr lang="en-IN" sz="1700" b="1" dirty="0"/>
              <a:t>zeroes is 2</a:t>
            </a:r>
            <a:r>
              <a:rPr lang="en-IN" sz="1700" dirty="0"/>
              <a:t> as the graph intersects the x-axis at two points</a:t>
            </a:r>
          </a:p>
          <a:p>
            <a:pPr marL="400050" indent="-400050" algn="just">
              <a:buAutoNum type="romanLcParenBoth"/>
            </a:pPr>
            <a:endParaRPr lang="en-IN" sz="1700" dirty="0"/>
          </a:p>
          <a:p>
            <a:pPr marL="400050" indent="-400050" algn="just">
              <a:buAutoNum type="romanLcParenBoth"/>
            </a:pPr>
            <a:r>
              <a:rPr lang="en-IN" sz="1700" dirty="0"/>
              <a:t>The number of </a:t>
            </a:r>
            <a:r>
              <a:rPr lang="en-IN" sz="1700" b="1" dirty="0"/>
              <a:t>zeroes is 3</a:t>
            </a:r>
            <a:r>
              <a:rPr lang="en-IN" sz="1700" dirty="0"/>
              <a:t>. (Why?)</a:t>
            </a:r>
          </a:p>
          <a:p>
            <a:pPr marL="400050" indent="-400050" algn="just">
              <a:buAutoNum type="romanLcParenBoth"/>
            </a:pPr>
            <a:endParaRPr lang="en-IN" sz="1700" dirty="0"/>
          </a:p>
          <a:p>
            <a:pPr marL="400050" indent="-400050" algn="just">
              <a:buAutoNum type="romanLcParenBoth"/>
            </a:pPr>
            <a:r>
              <a:rPr lang="en-IN" sz="1700" dirty="0"/>
              <a:t>The number </a:t>
            </a:r>
            <a:r>
              <a:rPr lang="en-IN" sz="1700" b="1" dirty="0"/>
              <a:t>of zeroes is 1</a:t>
            </a:r>
            <a:r>
              <a:rPr lang="en-IN" sz="1700" dirty="0"/>
              <a:t>. (Why?)</a:t>
            </a:r>
          </a:p>
          <a:p>
            <a:pPr marL="400050" indent="-400050" algn="just">
              <a:buAutoNum type="romanLcParenBoth"/>
            </a:pPr>
            <a:endParaRPr lang="en-IN" sz="1700" dirty="0"/>
          </a:p>
          <a:p>
            <a:pPr marL="400050" indent="-400050" algn="just">
              <a:buAutoNum type="romanLcParenBoth"/>
            </a:pPr>
            <a:r>
              <a:rPr lang="en-IN" sz="1700" dirty="0"/>
              <a:t>The number of </a:t>
            </a:r>
            <a:r>
              <a:rPr lang="en-IN" sz="1700" b="1" dirty="0"/>
              <a:t>zeroes is 1</a:t>
            </a:r>
            <a:r>
              <a:rPr lang="en-IN" sz="1700" dirty="0"/>
              <a:t>. (Why?)</a:t>
            </a:r>
          </a:p>
          <a:p>
            <a:pPr marL="400050" indent="-400050" algn="just">
              <a:buAutoNum type="romanLcParenBoth"/>
            </a:pPr>
            <a:endParaRPr lang="en-IN" sz="1700" dirty="0"/>
          </a:p>
          <a:p>
            <a:pPr marL="400050" indent="-400050" algn="just">
              <a:buAutoNum type="romanLcParenBoth"/>
            </a:pPr>
            <a:r>
              <a:rPr lang="en-IN" sz="1700" dirty="0"/>
              <a:t>The number of </a:t>
            </a:r>
            <a:r>
              <a:rPr lang="en-IN" sz="1700" b="1" dirty="0"/>
              <a:t>zeroes is 4</a:t>
            </a:r>
            <a:r>
              <a:rPr lang="en-IN" sz="1700" dirty="0"/>
              <a:t>. (Why?)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E15B759-97AD-4D2A-8BFE-CF9501280C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28699"/>
            <a:ext cx="7788640" cy="550845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265D2B1-1D86-48A8-96BF-6011DF47B355}"/>
              </a:ext>
            </a:extLst>
          </p:cNvPr>
          <p:cNvSpPr txBox="1"/>
          <p:nvPr/>
        </p:nvSpPr>
        <p:spPr>
          <a:xfrm>
            <a:off x="7891107" y="4687222"/>
            <a:ext cx="3762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b="1" u="sng" dirty="0"/>
          </a:p>
          <a:p>
            <a:endParaRPr lang="en-IN" b="1" u="sng" dirty="0"/>
          </a:p>
        </p:txBody>
      </p:sp>
    </p:spTree>
    <p:extLst>
      <p:ext uri="{BB962C8B-B14F-4D97-AF65-F5344CB8AC3E}">
        <p14:creationId xmlns:p14="http://schemas.microsoft.com/office/powerpoint/2010/main" xmlns="" val="60185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u="sng" dirty="0">
                <a:solidFill>
                  <a:schemeClr val="tx1"/>
                </a:solidFill>
              </a:rPr>
              <a:t>Videos:</a:t>
            </a:r>
            <a:r>
              <a:rPr lang="en-IN" b="1" u="sng" dirty="0"/>
              <a:t/>
            </a:r>
            <a:br>
              <a:rPr lang="en-IN" b="1" u="sng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IN" dirty="0"/>
          </a:p>
          <a:p>
            <a:r>
              <a:rPr lang="en-IN" u="sng" dirty="0">
                <a:hlinkClick r:id="rId2"/>
              </a:rPr>
              <a:t>https://youtu.be/XAuAH64puJU</a:t>
            </a:r>
            <a:r>
              <a:rPr lang="en-IN" u="sng" dirty="0"/>
              <a:t> </a:t>
            </a:r>
            <a:r>
              <a:rPr lang="en-IN" dirty="0"/>
              <a:t> : VIDEO ON ZERO OF A LINEAR POLYNOMIAL</a:t>
            </a:r>
            <a:endParaRPr lang="en-IN" u="sng" dirty="0"/>
          </a:p>
          <a:p>
            <a:endParaRPr lang="en-IN" u="sng" dirty="0"/>
          </a:p>
          <a:p>
            <a:r>
              <a:rPr lang="en-IN" u="sng" dirty="0">
                <a:hlinkClick r:id="rId3"/>
              </a:rPr>
              <a:t>https://youtu.be/s-AlezS1ByQ</a:t>
            </a:r>
            <a:r>
              <a:rPr lang="en-IN" dirty="0"/>
              <a:t> : VIDEO ON ZERO OF A QUADRATIC POLYNOMIAL</a:t>
            </a:r>
            <a:endParaRPr lang="en-IN" u="sng" dirty="0"/>
          </a:p>
          <a:p>
            <a:endParaRPr lang="en-IN" u="sng" dirty="0"/>
          </a:p>
          <a:p>
            <a:r>
              <a:rPr lang="en-IN" u="sng" dirty="0">
                <a:hlinkClick r:id="rId4"/>
              </a:rPr>
              <a:t>https://youtu.be/bSzmfUdBp2w</a:t>
            </a:r>
            <a:r>
              <a:rPr lang="en-IN" u="sng" dirty="0"/>
              <a:t> </a:t>
            </a:r>
            <a:r>
              <a:rPr lang="en-IN" dirty="0"/>
              <a:t>: VIDEO ON ZERO OF A CUBIC POLYNOMIAL</a:t>
            </a:r>
            <a:endParaRPr lang="en-IN" u="sng" dirty="0"/>
          </a:p>
          <a:p>
            <a:pPr marL="0" indent="0">
              <a:buNone/>
            </a:pPr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789329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D508B7-CC38-49EC-90B5-1C07C755E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105" y="146049"/>
            <a:ext cx="11573669" cy="473075"/>
          </a:xfrm>
        </p:spPr>
        <p:txBody>
          <a:bodyPr>
            <a:noAutofit/>
          </a:bodyPr>
          <a:lstStyle/>
          <a:p>
            <a:r>
              <a:rPr lang="en-IN" sz="3200" b="1" dirty="0">
                <a:solidFill>
                  <a:schemeClr val="tx1"/>
                </a:solidFill>
              </a:rPr>
              <a:t>PRACTICE QUESTIONS: DO EXERCISE 2.1 IN YOUR REGISTER</a:t>
            </a:r>
            <a:endParaRPr lang="en-IN" sz="3200" dirty="0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1016A5C-ED87-46AD-956E-29227D08C22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42104" y="885824"/>
            <a:ext cx="7563645" cy="597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35093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D508B7-CC38-49EC-90B5-1C07C755E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740" y="365124"/>
            <a:ext cx="10515600" cy="473075"/>
          </a:xfrm>
        </p:spPr>
        <p:txBody>
          <a:bodyPr>
            <a:normAutofit fontScale="90000"/>
          </a:bodyPr>
          <a:lstStyle/>
          <a:p>
            <a:r>
              <a:rPr lang="en-IN" sz="2800" b="1" dirty="0">
                <a:solidFill>
                  <a:schemeClr val="tx1"/>
                </a:solidFill>
              </a:rPr>
              <a:t>Introduction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5C33C8E-C329-4FAF-91F8-71FD27DE7EC2}"/>
              </a:ext>
            </a:extLst>
          </p:cNvPr>
          <p:cNvSpPr txBox="1"/>
          <p:nvPr/>
        </p:nvSpPr>
        <p:spPr>
          <a:xfrm>
            <a:off x="633412" y="1207129"/>
            <a:ext cx="111680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N" dirty="0"/>
              <a:t>In class IX, you have studied polynomials in one variable and their degrees. Recall that if p(x) is a polynomial in x, the </a:t>
            </a:r>
            <a:r>
              <a:rPr lang="en-IN" b="1" dirty="0"/>
              <a:t>highest power of x in p(x)</a:t>
            </a:r>
            <a:r>
              <a:rPr lang="en-IN" dirty="0"/>
              <a:t> is called the </a:t>
            </a:r>
            <a:r>
              <a:rPr lang="en-IN" b="1" dirty="0"/>
              <a:t>degree</a:t>
            </a:r>
            <a:r>
              <a:rPr lang="en-IN" dirty="0"/>
              <a:t> of the polynomial p(x). Few examples are: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xmlns="" id="{8EA02074-F267-4328-80D7-E2ACEC81CE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92764249"/>
              </p:ext>
            </p:extLst>
          </p:nvPr>
        </p:nvGraphicFramePr>
        <p:xfrm>
          <a:off x="713740" y="2155561"/>
          <a:ext cx="9706610" cy="2434143"/>
        </p:xfrm>
        <a:graphic>
          <a:graphicData uri="http://schemas.openxmlformats.org/drawingml/2006/table">
            <a:tbl>
              <a:tblPr firstRow="1" firstCol="1" bandRow="1"/>
              <a:tblGrid>
                <a:gridCol w="4853305">
                  <a:extLst>
                    <a:ext uri="{9D8B030D-6E8A-4147-A177-3AD203B41FA5}">
                      <a16:colId xmlns:a16="http://schemas.microsoft.com/office/drawing/2014/main" xmlns="" val="2645531409"/>
                    </a:ext>
                  </a:extLst>
                </a:gridCol>
                <a:gridCol w="4853305">
                  <a:extLst>
                    <a:ext uri="{9D8B030D-6E8A-4147-A177-3AD203B41FA5}">
                      <a16:colId xmlns:a16="http://schemas.microsoft.com/office/drawing/2014/main" xmlns="" val="97796697"/>
                    </a:ext>
                  </a:extLst>
                </a:gridCol>
              </a:tblGrid>
              <a:tr h="3570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POLYNOMIAL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DEGREE</a:t>
                      </a:r>
                      <a:endParaRPr lang="en-IN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94695178"/>
                  </a:ext>
                </a:extLst>
              </a:tr>
              <a:tr h="73818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t="-56198" r="-100126" b="-197521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l="-100000" t="-56198" r="-126" b="-197521"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3858823412"/>
                  </a:ext>
                </a:extLst>
              </a:tr>
              <a:tr h="62544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t="-156198" r="-100126" b="-97521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l="-100000" t="-156198" r="-126" b="-97521"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75209021"/>
                  </a:ext>
                </a:extLst>
              </a:tr>
              <a:tr h="71344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t="-264957" r="-100126" b="-855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l="-100000" t="-264957" r="-126" b="-855"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2485345995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xmlns="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5325C3E-16E2-4BCC-B61A-1D7934A4A338}"/>
                  </a:ext>
                </a:extLst>
              </p:cNvPr>
              <p:cNvSpPr txBox="1"/>
              <p:nvPr/>
            </p:nvSpPr>
            <p:spPr>
              <a:xfrm>
                <a:off x="713740" y="5327705"/>
                <a:ext cx="8144510" cy="5406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sz="2000" b="1" dirty="0"/>
                  <a:t>NOTE : </a:t>
                </a:r>
                <a:r>
                  <a:rPr lang="en-IN" sz="2000" dirty="0"/>
                  <a:t>Expressions like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r>
                  <a:rPr lang="en-IN" sz="2000" dirty="0"/>
                  <a:t> ,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IN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  </m:t>
                        </m:r>
                      </m:e>
                    </m:rad>
                    <m:r>
                      <a:rPr lang="en-IN" sz="2000" i="1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en-IN" sz="2000" dirty="0"/>
                  <a:t> 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IN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IN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+3</m:t>
                        </m:r>
                      </m:den>
                    </m:f>
                  </m:oMath>
                </a14:m>
                <a:r>
                  <a:rPr lang="en-IN" sz="2000" dirty="0"/>
                  <a:t> etc., are not polynomials.</a:t>
                </a: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F5325C3E-16E2-4BCC-B61A-1D7934A4A3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740" y="5327705"/>
                <a:ext cx="8144510" cy="540661"/>
              </a:xfrm>
              <a:prstGeom prst="rect">
                <a:avLst/>
              </a:prstGeom>
              <a:blipFill>
                <a:blip r:embed="rId3"/>
                <a:stretch>
                  <a:fillRect l="-749" b="-674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48388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6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D508B7-CC38-49EC-90B5-1C07C755E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179" y="145033"/>
            <a:ext cx="10515600" cy="473075"/>
          </a:xfrm>
        </p:spPr>
        <p:txBody>
          <a:bodyPr>
            <a:normAutofit fontScale="90000"/>
          </a:bodyPr>
          <a:lstStyle/>
          <a:p>
            <a:r>
              <a:rPr lang="en-IN" b="1" dirty="0">
                <a:solidFill>
                  <a:schemeClr val="tx1"/>
                </a:solidFill>
              </a:rPr>
              <a:t>TYPES OF POLYNOMIALS</a:t>
            </a:r>
            <a:endParaRPr lang="en-IN" sz="28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0E7B674-218D-45BA-B0C0-9B3079E9447C}"/>
                  </a:ext>
                </a:extLst>
              </p:cNvPr>
              <p:cNvSpPr txBox="1"/>
              <p:nvPr/>
            </p:nvSpPr>
            <p:spPr>
              <a:xfrm>
                <a:off x="828038" y="5493979"/>
                <a:ext cx="10897235" cy="1218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b="1" dirty="0"/>
                  <a:t>LET’S RECALL……</a:t>
                </a:r>
                <a:endParaRPr lang="en-US" dirty="0"/>
              </a:p>
              <a:p>
                <a:r>
                  <a:rPr lang="en-IN" dirty="0"/>
                  <a:t>Consider the polynomial, </a:t>
                </a:r>
                <a14:m>
                  <m:oMath xmlns:m="http://schemas.openxmlformats.org/officeDocument/2006/math">
                    <m:r>
                      <a:rPr lang="en-IN" b="1" i="1">
                        <a:latin typeface="Cambria Math" panose="02040503050406030204" pitchFamily="18" charset="0"/>
                      </a:rPr>
                      <m:t>𝒑</m:t>
                    </m:r>
                    <m:d>
                      <m:dPr>
                        <m:ctrlPr>
                          <a:rPr lang="en-IN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IN" b="1" i="1"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I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IN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IN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IN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IN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IN" b="1" i="1"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endParaRPr lang="en-IN" dirty="0"/>
              </a:p>
              <a:p>
                <a:r>
                  <a:rPr lang="en-IN" dirty="0"/>
                  <a:t>on putting,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=2 , 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𝑤𝑒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𝑔𝑒𝑡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IN" i="1"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IN" i="1">
                        <a:latin typeface="Cambria Math" panose="02040503050406030204" pitchFamily="18" charset="0"/>
                      </a:rPr>
                      <m:t>−3</m:t>
                    </m:r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IN" i="1">
                        <a:latin typeface="Cambria Math" panose="02040503050406030204" pitchFamily="18" charset="0"/>
                      </a:rPr>
                      <m:t>−4= −6</m:t>
                    </m:r>
                  </m:oMath>
                </a14:m>
                <a:r>
                  <a:rPr lang="en-IN" dirty="0"/>
                  <a:t>;  -6 is the </a:t>
                </a:r>
                <a:r>
                  <a:rPr lang="en-IN" b="1" dirty="0"/>
                  <a:t>value  of </a:t>
                </a:r>
                <a14:m>
                  <m:oMath xmlns:m="http://schemas.openxmlformats.org/officeDocument/2006/math">
                    <m:r>
                      <a:rPr lang="en-IN" b="1" i="1">
                        <a:latin typeface="Cambria Math" panose="02040503050406030204" pitchFamily="18" charset="0"/>
                      </a:rPr>
                      <m:t>𝒑</m:t>
                    </m:r>
                    <m:d>
                      <m:dPr>
                        <m:ctrlPr>
                          <a:rPr lang="en-IN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IN" b="1" dirty="0"/>
                  <a:t> at </a:t>
                </a:r>
                <a14:m>
                  <m:oMath xmlns:m="http://schemas.openxmlformats.org/officeDocument/2006/math">
                    <m:r>
                      <a:rPr lang="en-IN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IN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endParaRPr lang="en-IN" dirty="0"/>
              </a:p>
              <a:p>
                <a:r>
                  <a:rPr lang="en-IN" dirty="0"/>
                  <a:t>on putting,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=0 , 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𝑤𝑒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𝑔𝑒𝑡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IN" i="1"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IN" i="1">
                        <a:latin typeface="Cambria Math" panose="02040503050406030204" pitchFamily="18" charset="0"/>
                      </a:rPr>
                      <m:t>−3</m:t>
                    </m:r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IN" i="1">
                        <a:latin typeface="Cambria Math" panose="02040503050406030204" pitchFamily="18" charset="0"/>
                      </a:rPr>
                      <m:t>−4= −4</m:t>
                    </m:r>
                  </m:oMath>
                </a14:m>
                <a:r>
                  <a:rPr lang="en-IN" dirty="0"/>
                  <a:t>;  -4 is the </a:t>
                </a:r>
                <a:r>
                  <a:rPr lang="en-IN" b="1" dirty="0"/>
                  <a:t>value  of </a:t>
                </a:r>
                <a14:m>
                  <m:oMath xmlns:m="http://schemas.openxmlformats.org/officeDocument/2006/math">
                    <m:r>
                      <a:rPr lang="en-IN" b="1" i="1">
                        <a:latin typeface="Cambria Math" panose="02040503050406030204" pitchFamily="18" charset="0"/>
                      </a:rPr>
                      <m:t>𝒑</m:t>
                    </m:r>
                    <m:d>
                      <m:dPr>
                        <m:ctrlPr>
                          <a:rPr lang="en-IN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IN" b="1" dirty="0"/>
                  <a:t> at </a:t>
                </a:r>
                <a14:m>
                  <m:oMath xmlns:m="http://schemas.openxmlformats.org/officeDocument/2006/math">
                    <m:r>
                      <a:rPr lang="en-IN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IN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C0E7B674-218D-45BA-B0C0-9B3079E944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038" y="5493979"/>
                <a:ext cx="10897235" cy="1218988"/>
              </a:xfrm>
              <a:prstGeom prst="rect">
                <a:avLst/>
              </a:prstGeom>
              <a:blipFill>
                <a:blip r:embed="rId2"/>
                <a:stretch>
                  <a:fillRect l="-504" t="-2500" b="-70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1EBBA877-B714-4DDE-BE57-2030DE295AA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79881732"/>
                  </p:ext>
                </p:extLst>
              </p:nvPr>
            </p:nvGraphicFramePr>
            <p:xfrm>
              <a:off x="828038" y="844581"/>
              <a:ext cx="10215882" cy="4651248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537943">
                      <a:extLst>
                        <a:ext uri="{9D8B030D-6E8A-4147-A177-3AD203B41FA5}">
                          <a16:colId xmlns:a16="http://schemas.microsoft.com/office/drawing/2014/main" val="86274270"/>
                        </a:ext>
                      </a:extLst>
                    </a:gridCol>
                    <a:gridCol w="2575525">
                      <a:extLst>
                        <a:ext uri="{9D8B030D-6E8A-4147-A177-3AD203B41FA5}">
                          <a16:colId xmlns:a16="http://schemas.microsoft.com/office/drawing/2014/main" val="2697249445"/>
                        </a:ext>
                      </a:extLst>
                    </a:gridCol>
                    <a:gridCol w="2809865">
                      <a:extLst>
                        <a:ext uri="{9D8B030D-6E8A-4147-A177-3AD203B41FA5}">
                          <a16:colId xmlns:a16="http://schemas.microsoft.com/office/drawing/2014/main" val="516194655"/>
                        </a:ext>
                      </a:extLst>
                    </a:gridCol>
                    <a:gridCol w="2292549">
                      <a:extLst>
                        <a:ext uri="{9D8B030D-6E8A-4147-A177-3AD203B41FA5}">
                          <a16:colId xmlns:a16="http://schemas.microsoft.com/office/drawing/2014/main" val="2395743961"/>
                        </a:ext>
                      </a:extLst>
                    </a:gridCol>
                  </a:tblGrid>
                  <a:tr h="26028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N" sz="1800" dirty="0">
                              <a:effectLst/>
                            </a:rPr>
                            <a:t>TYPE</a:t>
                          </a:r>
                          <a:endParaRPr lang="en-IN" sz="1600" dirty="0">
                            <a:solidFill>
                              <a:srgbClr val="365F9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N" sz="1800">
                              <a:effectLst/>
                            </a:rPr>
                            <a:t>NAME</a:t>
                          </a:r>
                          <a:endParaRPr lang="en-IN" sz="1600">
                            <a:solidFill>
                              <a:srgbClr val="365F9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N" sz="1800">
                              <a:effectLst/>
                            </a:rPr>
                            <a:t>EXAMPLES</a:t>
                          </a:r>
                          <a:endParaRPr lang="en-IN" sz="1600">
                            <a:solidFill>
                              <a:srgbClr val="365F9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N" sz="1800">
                              <a:effectLst/>
                            </a:rPr>
                            <a:t>GENERAL FORM</a:t>
                          </a:r>
                          <a:endParaRPr lang="en-IN" sz="1600">
                            <a:solidFill>
                              <a:srgbClr val="365F9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629604227"/>
                      </a:ext>
                    </a:extLst>
                  </a:tr>
                  <a:tr h="1366193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N" sz="1800">
                              <a:effectLst/>
                            </a:rPr>
                            <a:t>A polynomial of degree 1</a:t>
                          </a:r>
                          <a:endParaRPr lang="en-IN" sz="1600">
                            <a:solidFill>
                              <a:srgbClr val="365F9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N" sz="1800">
                              <a:effectLst/>
                            </a:rPr>
                            <a:t>Linear polynomial</a:t>
                          </a:r>
                          <a:endParaRPr lang="en-IN" sz="1600">
                            <a:solidFill>
                              <a:srgbClr val="365F9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N" sz="1800" dirty="0">
                              <a:effectLst/>
                            </a:rPr>
                            <a:t>2x – 3 , y +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IN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IN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oMath>
                          </a14:m>
                          <a:r>
                            <a:rPr lang="en-IN" sz="1800" dirty="0">
                              <a:effectLst/>
                            </a:rPr>
                            <a:t> ,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IN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IN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IN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en-IN" sz="1800"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IN" sz="1800">
                                  <a:effectLst/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IN" sz="1800">
                                  <a:effectLst/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</m:oMath>
                          </a14:m>
                          <a:r>
                            <a:rPr lang="en-IN" sz="1800" dirty="0">
                              <a:effectLst/>
                            </a:rPr>
                            <a:t> , etc.,</a:t>
                          </a:r>
                          <a:endParaRPr lang="en-IN" sz="1600" dirty="0">
                            <a:solidFill>
                              <a:srgbClr val="365F9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N" sz="1800">
                              <a:effectLst/>
                            </a:rPr>
                            <a:t>ax+b ; where a and b are real numbers and a≠0</a:t>
                          </a:r>
                          <a:endParaRPr lang="en-IN" sz="1600">
                            <a:effectLst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N" sz="1800">
                              <a:effectLst/>
                            </a:rPr>
                            <a:t> </a:t>
                          </a:r>
                          <a:endParaRPr lang="en-IN" sz="1600">
                            <a:effectLst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N" sz="1800">
                              <a:effectLst/>
                            </a:rPr>
                            <a:t> </a:t>
                          </a:r>
                          <a:endParaRPr lang="en-IN" sz="1600">
                            <a:solidFill>
                              <a:srgbClr val="365F9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656473248"/>
                      </a:ext>
                    </a:extLst>
                  </a:tr>
                  <a:tr h="108971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N" sz="1800">
                              <a:effectLst/>
                            </a:rPr>
                            <a:t>A polynomial of degree 2</a:t>
                          </a:r>
                          <a:endParaRPr lang="en-IN" sz="1600">
                            <a:solidFill>
                              <a:srgbClr val="365F9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N" sz="1800">
                              <a:effectLst/>
                            </a:rPr>
                            <a:t>Quadratic polynomial</a:t>
                          </a:r>
                          <a:endParaRPr lang="en-IN" sz="1600">
                            <a:solidFill>
                              <a:srgbClr val="365F9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N" sz="1800">
                              <a:effectLst/>
                            </a:rPr>
                            <a:t>y</a:t>
                          </a:r>
                          <a:r>
                            <a:rPr lang="en-IN" sz="1800" baseline="30000">
                              <a:effectLst/>
                            </a:rPr>
                            <a:t>2</a:t>
                          </a:r>
                          <a:r>
                            <a:rPr lang="en-IN" sz="1800">
                              <a:effectLst/>
                            </a:rPr>
                            <a:t> – 2 , 2x</a:t>
                          </a:r>
                          <a:r>
                            <a:rPr lang="en-IN" sz="1800" baseline="30000">
                              <a:effectLst/>
                            </a:rPr>
                            <a:t>2</a:t>
                          </a:r>
                          <a:r>
                            <a:rPr lang="en-IN" sz="1800">
                              <a:effectLst/>
                            </a:rPr>
                            <a:t>+ 3x-1/2 ,</a:t>
                          </a:r>
                          <a:endParaRPr lang="en-IN" sz="1600">
                            <a:effectLst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IN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IN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</m:rad>
                              <m:r>
                                <a:rPr lang="en-IN" sz="1800"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IN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en-IN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IN" sz="1800">
                                  <a:effectLst/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IN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IN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IN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en-IN" sz="1800"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IN" sz="1800">
                                  <a:effectLst/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oMath>
                          </a14:m>
                          <a:r>
                            <a:rPr lang="en-IN" sz="1800">
                              <a:effectLst/>
                            </a:rPr>
                            <a:t>, etc.,</a:t>
                          </a:r>
                          <a:endParaRPr lang="en-IN" sz="1600">
                            <a:solidFill>
                              <a:srgbClr val="365F9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N" sz="1800">
                              <a:effectLst/>
                            </a:rPr>
                            <a:t>ax</a:t>
                          </a:r>
                          <a:r>
                            <a:rPr lang="en-IN" sz="1800" baseline="30000">
                              <a:effectLst/>
                            </a:rPr>
                            <a:t>2</a:t>
                          </a:r>
                          <a:r>
                            <a:rPr lang="en-IN" sz="1800">
                              <a:effectLst/>
                            </a:rPr>
                            <a:t>+bx+c ; where a,b and c  are real numbers and a≠0</a:t>
                          </a:r>
                          <a:endParaRPr lang="en-IN" sz="1600">
                            <a:effectLst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N" sz="1800">
                              <a:effectLst/>
                            </a:rPr>
                            <a:t> </a:t>
                          </a:r>
                          <a:endParaRPr lang="en-IN" sz="1600">
                            <a:solidFill>
                              <a:srgbClr val="365F9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506684101"/>
                      </a:ext>
                    </a:extLst>
                  </a:tr>
                  <a:tr h="1366193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N" sz="1800" dirty="0">
                              <a:effectLst/>
                            </a:rPr>
                            <a:t>A polynomial of degree 3</a:t>
                          </a:r>
                          <a:endParaRPr lang="en-IN" sz="1600" dirty="0">
                            <a:solidFill>
                              <a:srgbClr val="365F9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N" sz="1800" dirty="0">
                              <a:effectLst/>
                            </a:rPr>
                            <a:t>Cubic polynomial</a:t>
                          </a:r>
                          <a:endParaRPr lang="en-IN" sz="1600" dirty="0">
                            <a:solidFill>
                              <a:srgbClr val="365F9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N" sz="1800" dirty="0">
                              <a:effectLst/>
                            </a:rPr>
                            <a:t>2 – x</a:t>
                          </a:r>
                          <a:r>
                            <a:rPr lang="en-IN" sz="1800" baseline="30000" dirty="0">
                              <a:effectLst/>
                            </a:rPr>
                            <a:t>3</a:t>
                          </a:r>
                          <a:r>
                            <a:rPr lang="en-IN" sz="1800" dirty="0">
                              <a:effectLst/>
                            </a:rPr>
                            <a:t> ,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IN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IN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</m:rad>
                              <m:r>
                                <a:rPr lang="en-IN" sz="1800"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IN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en-IN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oMath>
                          </a14:m>
                          <a:r>
                            <a:rPr lang="en-IN" sz="1800" dirty="0">
                              <a:effectLst/>
                            </a:rPr>
                            <a:t>,          </a:t>
                          </a: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N" sz="1800" dirty="0">
                              <a:effectLst/>
                            </a:rPr>
                            <a:t>3x</a:t>
                          </a:r>
                          <a:r>
                            <a:rPr lang="en-IN" sz="1800" baseline="30000" dirty="0">
                              <a:effectLst/>
                            </a:rPr>
                            <a:t>3</a:t>
                          </a:r>
                          <a:r>
                            <a:rPr lang="en-IN" sz="1800" dirty="0">
                              <a:effectLst/>
                            </a:rPr>
                            <a:t>- 2x</a:t>
                          </a:r>
                          <a:r>
                            <a:rPr lang="en-IN" sz="1800" baseline="30000" dirty="0">
                              <a:effectLst/>
                            </a:rPr>
                            <a:t>2</a:t>
                          </a:r>
                          <a:r>
                            <a:rPr lang="en-IN" sz="1800" dirty="0">
                              <a:effectLst/>
                            </a:rPr>
                            <a:t>+x-1, etc.,</a:t>
                          </a:r>
                          <a:endParaRPr lang="en-IN" sz="1600" dirty="0">
                            <a:solidFill>
                              <a:srgbClr val="365F9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N" sz="1800" dirty="0">
                              <a:effectLst/>
                            </a:rPr>
                            <a:t>ax</a:t>
                          </a:r>
                          <a:r>
                            <a:rPr lang="en-IN" sz="1800" baseline="30000" dirty="0">
                              <a:effectLst/>
                            </a:rPr>
                            <a:t>3</a:t>
                          </a:r>
                          <a:r>
                            <a:rPr lang="en-IN" sz="1800" dirty="0">
                              <a:effectLst/>
                            </a:rPr>
                            <a:t>+bx</a:t>
                          </a:r>
                          <a:r>
                            <a:rPr lang="en-IN" sz="1800" baseline="30000" dirty="0">
                              <a:effectLst/>
                            </a:rPr>
                            <a:t>2</a:t>
                          </a:r>
                          <a:r>
                            <a:rPr lang="en-IN" sz="1800" dirty="0">
                              <a:effectLst/>
                            </a:rPr>
                            <a:t>+cx+d ; where </a:t>
                          </a:r>
                          <a:r>
                            <a:rPr lang="en-IN" sz="1800" dirty="0" err="1">
                              <a:effectLst/>
                            </a:rPr>
                            <a:t>a,b,c</a:t>
                          </a:r>
                          <a:r>
                            <a:rPr lang="en-IN" sz="1800" dirty="0">
                              <a:effectLst/>
                            </a:rPr>
                            <a:t> and d are real numbers and a≠0</a:t>
                          </a:r>
                          <a:endParaRPr lang="en-IN" sz="1600" dirty="0">
                            <a:effectLst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N" sz="1800" dirty="0">
                              <a:effectLst/>
                            </a:rPr>
                            <a:t> </a:t>
                          </a:r>
                          <a:endParaRPr lang="en-IN" sz="1600" dirty="0">
                            <a:solidFill>
                              <a:srgbClr val="365F9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0070157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>
                <a:extLst>
                  <a:ext uri="{FF2B5EF4-FFF2-40B4-BE49-F238E27FC236}">
                    <a16:creationId xmlns="" xmlns:a14="http://schemas.microsoft.com/office/drawing/2010/main" xmlns:a16="http://schemas.microsoft.com/office/drawing/2014/main" id="{1EBBA877-B714-4DDE-BE57-2030DE295AA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3079881732"/>
                  </p:ext>
                </p:extLst>
              </p:nvPr>
            </p:nvGraphicFramePr>
            <p:xfrm>
              <a:off x="828038" y="844581"/>
              <a:ext cx="10215882" cy="473202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537943">
                      <a:extLst>
                        <a:ext uri="{9D8B030D-6E8A-4147-A177-3AD203B41FA5}">
                          <a16:colId xmlns="" xmlns:a14="http://schemas.microsoft.com/office/drawing/2010/main" xmlns:a16="http://schemas.microsoft.com/office/drawing/2014/main" val="86274270"/>
                        </a:ext>
                      </a:extLst>
                    </a:gridCol>
                    <a:gridCol w="2575525">
                      <a:extLst>
                        <a:ext uri="{9D8B030D-6E8A-4147-A177-3AD203B41FA5}">
                          <a16:colId xmlns="" xmlns:a14="http://schemas.microsoft.com/office/drawing/2010/main" xmlns:a16="http://schemas.microsoft.com/office/drawing/2014/main" val="2697249445"/>
                        </a:ext>
                      </a:extLst>
                    </a:gridCol>
                    <a:gridCol w="2809865">
                      <a:extLst>
                        <a:ext uri="{9D8B030D-6E8A-4147-A177-3AD203B41FA5}">
                          <a16:colId xmlns="" xmlns:a14="http://schemas.microsoft.com/office/drawing/2010/main" xmlns:a16="http://schemas.microsoft.com/office/drawing/2014/main" val="516194655"/>
                        </a:ext>
                      </a:extLst>
                    </a:gridCol>
                    <a:gridCol w="2292549">
                      <a:extLst>
                        <a:ext uri="{9D8B030D-6E8A-4147-A177-3AD203B41FA5}">
                          <a16:colId xmlns="" xmlns:a14="http://schemas.microsoft.com/office/drawing/2010/main" xmlns:a16="http://schemas.microsoft.com/office/drawing/2014/main" val="2395743961"/>
                        </a:ext>
                      </a:extLst>
                    </a:gridCol>
                  </a:tblGrid>
                  <a:tr h="29692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N" sz="1800" dirty="0">
                              <a:effectLst/>
                            </a:rPr>
                            <a:t>TYPE</a:t>
                          </a:r>
                          <a:endParaRPr lang="en-IN" sz="1600" dirty="0">
                            <a:solidFill>
                              <a:srgbClr val="365F9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N" sz="1800">
                              <a:effectLst/>
                            </a:rPr>
                            <a:t>NAME</a:t>
                          </a:r>
                          <a:endParaRPr lang="en-IN" sz="1600">
                            <a:solidFill>
                              <a:srgbClr val="365F9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N" sz="1800">
                              <a:effectLst/>
                            </a:rPr>
                            <a:t>EXAMPLES</a:t>
                          </a:r>
                          <a:endParaRPr lang="en-IN" sz="1600">
                            <a:solidFill>
                              <a:srgbClr val="365F9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N" sz="1800">
                              <a:effectLst/>
                            </a:rPr>
                            <a:t>GENERAL FORM</a:t>
                          </a:r>
                          <a:endParaRPr lang="en-IN" sz="1600">
                            <a:solidFill>
                              <a:srgbClr val="365F9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="" xmlns:a14="http://schemas.microsoft.com/office/drawing/2010/main" xmlns:a16="http://schemas.microsoft.com/office/drawing/2014/main" val="629604227"/>
                      </a:ext>
                    </a:extLst>
                  </a:tr>
                  <a:tr h="155879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N" sz="1800">
                              <a:effectLst/>
                            </a:rPr>
                            <a:t>A polynomial of degree 1</a:t>
                          </a:r>
                          <a:endParaRPr lang="en-IN" sz="1600">
                            <a:solidFill>
                              <a:srgbClr val="365F9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N" sz="1800" dirty="0">
                              <a:effectLst/>
                            </a:rPr>
                            <a:t>Linear polynomial</a:t>
                          </a:r>
                          <a:endParaRPr lang="en-IN" sz="1600" dirty="0">
                            <a:solidFill>
                              <a:srgbClr val="365F9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l="-182213" t="-22745" r="-81562" b="-16902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N" sz="1800">
                              <a:effectLst/>
                            </a:rPr>
                            <a:t>ax+b ; where a and b are real numbers and a≠0</a:t>
                          </a:r>
                          <a:endParaRPr lang="en-IN" sz="1600">
                            <a:effectLst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N" sz="1800">
                              <a:effectLst/>
                            </a:rPr>
                            <a:t> </a:t>
                          </a:r>
                          <a:endParaRPr lang="en-IN" sz="1600">
                            <a:effectLst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N" sz="1800">
                              <a:effectLst/>
                            </a:rPr>
                            <a:t> </a:t>
                          </a:r>
                          <a:endParaRPr lang="en-IN" sz="1600">
                            <a:solidFill>
                              <a:srgbClr val="365F9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="" xmlns:a14="http://schemas.microsoft.com/office/drawing/2010/main" xmlns:a16="http://schemas.microsoft.com/office/drawing/2014/main" val="2656473248"/>
                      </a:ext>
                    </a:extLst>
                  </a:tr>
                  <a:tr h="124333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N" sz="1800">
                              <a:effectLst/>
                            </a:rPr>
                            <a:t>A polynomial of degree 2</a:t>
                          </a:r>
                          <a:endParaRPr lang="en-IN" sz="1600">
                            <a:solidFill>
                              <a:srgbClr val="365F9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N" sz="1800">
                              <a:effectLst/>
                            </a:rPr>
                            <a:t>Quadratic polynomial</a:t>
                          </a:r>
                          <a:endParaRPr lang="en-IN" sz="1600">
                            <a:solidFill>
                              <a:srgbClr val="365F9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l="-182213" t="-153431" r="-81562" b="-1112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N" sz="1800">
                              <a:effectLst/>
                            </a:rPr>
                            <a:t>ax</a:t>
                          </a:r>
                          <a:r>
                            <a:rPr lang="en-IN" sz="1800" baseline="30000">
                              <a:effectLst/>
                            </a:rPr>
                            <a:t>2</a:t>
                          </a:r>
                          <a:r>
                            <a:rPr lang="en-IN" sz="1800">
                              <a:effectLst/>
                            </a:rPr>
                            <a:t>+bx+c ; where a,b and c  are real numbers and a≠0</a:t>
                          </a:r>
                          <a:endParaRPr lang="en-IN" sz="1600">
                            <a:effectLst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N" sz="1800">
                              <a:effectLst/>
                            </a:rPr>
                            <a:t> </a:t>
                          </a:r>
                          <a:endParaRPr lang="en-IN" sz="1600">
                            <a:solidFill>
                              <a:srgbClr val="365F9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="" xmlns:a14="http://schemas.microsoft.com/office/drawing/2010/main" xmlns:a16="http://schemas.microsoft.com/office/drawing/2014/main" val="506684101"/>
                      </a:ext>
                    </a:extLst>
                  </a:tr>
                  <a:tr h="1366193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N" sz="1800" dirty="0">
                              <a:effectLst/>
                            </a:rPr>
                            <a:t>A polynomial of degree 3</a:t>
                          </a:r>
                          <a:endParaRPr lang="en-IN" sz="1600" dirty="0">
                            <a:solidFill>
                              <a:srgbClr val="365F9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N" sz="1800" dirty="0" smtClean="0">
                              <a:effectLst/>
                            </a:rPr>
                            <a:t>Cubic </a:t>
                          </a:r>
                          <a:r>
                            <a:rPr lang="en-IN" sz="1800" dirty="0">
                              <a:effectLst/>
                            </a:rPr>
                            <a:t>polynomial</a:t>
                          </a:r>
                          <a:endParaRPr lang="en-IN" sz="1600" dirty="0">
                            <a:solidFill>
                              <a:srgbClr val="365F9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l="-182213" t="-230804" r="-81562" b="-13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N" sz="1800" dirty="0">
                              <a:effectLst/>
                            </a:rPr>
                            <a:t>ax</a:t>
                          </a:r>
                          <a:r>
                            <a:rPr lang="en-IN" sz="1800" baseline="30000" dirty="0">
                              <a:effectLst/>
                            </a:rPr>
                            <a:t>3</a:t>
                          </a:r>
                          <a:r>
                            <a:rPr lang="en-IN" sz="1800" dirty="0">
                              <a:effectLst/>
                            </a:rPr>
                            <a:t>+bx</a:t>
                          </a:r>
                          <a:r>
                            <a:rPr lang="en-IN" sz="1800" baseline="30000" dirty="0">
                              <a:effectLst/>
                            </a:rPr>
                            <a:t>2</a:t>
                          </a:r>
                          <a:r>
                            <a:rPr lang="en-IN" sz="1800" dirty="0">
                              <a:effectLst/>
                            </a:rPr>
                            <a:t>+cx+d ; where </a:t>
                          </a:r>
                          <a:r>
                            <a:rPr lang="en-IN" sz="1800" dirty="0" err="1">
                              <a:effectLst/>
                            </a:rPr>
                            <a:t>a,b,c</a:t>
                          </a:r>
                          <a:r>
                            <a:rPr lang="en-IN" sz="1800" dirty="0">
                              <a:effectLst/>
                            </a:rPr>
                            <a:t> and d are real numbers and a≠0</a:t>
                          </a:r>
                          <a:endParaRPr lang="en-IN" sz="1600" dirty="0">
                            <a:effectLst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N" sz="1800" dirty="0">
                              <a:effectLst/>
                            </a:rPr>
                            <a:t> </a:t>
                          </a:r>
                          <a:endParaRPr lang="en-IN" sz="1600" dirty="0">
                            <a:solidFill>
                              <a:srgbClr val="365F9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="" xmlns:a14="http://schemas.microsoft.com/office/drawing/2010/main" xmlns:a16="http://schemas.microsoft.com/office/drawing/2014/main" val="100070157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xmlns="" val="2265852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D508B7-CC38-49EC-90B5-1C07C755E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106" y="374649"/>
            <a:ext cx="10515600" cy="473075"/>
          </a:xfrm>
        </p:spPr>
        <p:txBody>
          <a:bodyPr>
            <a:normAutofit fontScale="90000"/>
          </a:bodyPr>
          <a:lstStyle/>
          <a:p>
            <a:r>
              <a:rPr lang="en-IN" b="1" dirty="0">
                <a:solidFill>
                  <a:schemeClr val="tx1"/>
                </a:solidFill>
              </a:rPr>
              <a:t>TYPES OF POLYNOMIALS</a:t>
            </a:r>
            <a:endParaRPr lang="en-IN" sz="2800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0E7B674-218D-45BA-B0C0-9B3079E9447C}"/>
              </a:ext>
            </a:extLst>
          </p:cNvPr>
          <p:cNvSpPr txBox="1"/>
          <p:nvPr/>
        </p:nvSpPr>
        <p:spPr>
          <a:xfrm>
            <a:off x="342106" y="1074509"/>
            <a:ext cx="1125886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N" sz="2000" b="1" dirty="0"/>
              <a:t>In general , if p(x) is a polynomial in x, and if k is any real number, then the value obtained by replacing x by k in p(x), is called the </a:t>
            </a:r>
            <a:r>
              <a:rPr lang="en-IN" sz="2000" b="1" i="1" dirty="0"/>
              <a:t>value of p(x) at x=k</a:t>
            </a:r>
            <a:r>
              <a:rPr lang="en-IN" sz="2000" b="1" dirty="0"/>
              <a:t>, and is denoted by p(k).</a:t>
            </a:r>
          </a:p>
          <a:p>
            <a:pPr algn="just"/>
            <a:endParaRPr lang="en-IN" sz="2000" dirty="0"/>
          </a:p>
          <a:p>
            <a:pPr algn="just"/>
            <a:r>
              <a:rPr lang="en-IN" sz="2000" dirty="0"/>
              <a:t>Let us take another polynomial p(x) = x</a:t>
            </a:r>
            <a:r>
              <a:rPr lang="en-IN" sz="2000" baseline="30000" dirty="0"/>
              <a:t>2</a:t>
            </a:r>
            <a:r>
              <a:rPr lang="en-IN" sz="2000" dirty="0"/>
              <a:t> – 3x – 4</a:t>
            </a:r>
          </a:p>
          <a:p>
            <a:pPr algn="just"/>
            <a:endParaRPr lang="en-IN" sz="2000" dirty="0"/>
          </a:p>
          <a:p>
            <a:pPr algn="just"/>
            <a:r>
              <a:rPr lang="en-IN" sz="2000" dirty="0"/>
              <a:t>Here, p(-1) = (-1)</a:t>
            </a:r>
            <a:r>
              <a:rPr lang="en-IN" sz="2000" baseline="30000" dirty="0"/>
              <a:t>2</a:t>
            </a:r>
            <a:r>
              <a:rPr lang="en-IN" sz="2000" dirty="0"/>
              <a:t> – 3(-1)  – 4 = 0 and p(4) = (4)</a:t>
            </a:r>
            <a:r>
              <a:rPr lang="en-IN" sz="2000" baseline="30000" dirty="0"/>
              <a:t>2</a:t>
            </a:r>
            <a:r>
              <a:rPr lang="en-IN" sz="2000" dirty="0"/>
              <a:t> – 3(4)  – 4 = 0 ; - 1 and 4 are called the zeroes of the quadratic polynomial x</a:t>
            </a:r>
            <a:r>
              <a:rPr lang="en-IN" sz="2000" baseline="30000" dirty="0"/>
              <a:t>2</a:t>
            </a:r>
            <a:r>
              <a:rPr lang="en-IN" sz="2000" dirty="0"/>
              <a:t> – 3x – 4</a:t>
            </a:r>
          </a:p>
          <a:p>
            <a:pPr algn="just"/>
            <a:endParaRPr lang="en-IN" sz="2000" dirty="0"/>
          </a:p>
          <a:p>
            <a:pPr algn="just"/>
            <a:r>
              <a:rPr lang="en-IN" sz="2000" dirty="0"/>
              <a:t>In general, a real number k is said to be a </a:t>
            </a:r>
            <a:r>
              <a:rPr lang="en-IN" sz="2000" b="1" dirty="0"/>
              <a:t>zero of a polynomial p(x)</a:t>
            </a:r>
            <a:r>
              <a:rPr lang="en-IN" sz="2000" dirty="0"/>
              <a:t>, if </a:t>
            </a:r>
            <a:r>
              <a:rPr lang="en-IN" sz="2000" b="1" dirty="0"/>
              <a:t>p(k)=0</a:t>
            </a:r>
          </a:p>
          <a:p>
            <a:pPr algn="just"/>
            <a:endParaRPr lang="en-IN" sz="2000" dirty="0"/>
          </a:p>
          <a:p>
            <a:pPr algn="just"/>
            <a:r>
              <a:rPr lang="en-IN" sz="2000" dirty="0"/>
              <a:t>You have studied in class IX, how to find the zeroes of a linear polynomial. For example, if k is a zero of p(x) = 2 x + 3, then p(k) = 0 gives 2 k + 3 = 0 , that is , k = - 3/2.</a:t>
            </a:r>
          </a:p>
          <a:p>
            <a:pPr algn="just"/>
            <a:endParaRPr lang="en-IN" sz="2000" dirty="0"/>
          </a:p>
          <a:p>
            <a:pPr algn="just"/>
            <a:r>
              <a:rPr lang="en-IN" sz="2000" dirty="0"/>
              <a:t>In general, if k is a zero of p(x) = a x + b , then p(k) = a k + b = 0 gives, k = - b/a</a:t>
            </a:r>
          </a:p>
          <a:p>
            <a:pPr algn="just"/>
            <a:r>
              <a:rPr lang="en-IN" sz="2000" dirty="0"/>
              <a:t>So,  the zero of the linear polynomial a x + b is – b / a = - ( constant term )/( coefficient of x )</a:t>
            </a:r>
          </a:p>
        </p:txBody>
      </p:sp>
    </p:spTree>
    <p:extLst>
      <p:ext uri="{BB962C8B-B14F-4D97-AF65-F5344CB8AC3E}">
        <p14:creationId xmlns:p14="http://schemas.microsoft.com/office/powerpoint/2010/main" xmlns="" val="2070067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D508B7-CC38-49EC-90B5-1C07C755E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105" y="374649"/>
            <a:ext cx="11573669" cy="473075"/>
          </a:xfrm>
        </p:spPr>
        <p:txBody>
          <a:bodyPr>
            <a:normAutofit fontScale="90000"/>
          </a:bodyPr>
          <a:lstStyle/>
          <a:p>
            <a:r>
              <a:rPr lang="en-IN" b="1" dirty="0">
                <a:solidFill>
                  <a:schemeClr val="tx1"/>
                </a:solidFill>
              </a:rPr>
              <a:t>GEOMETRICAL MEANING OF ZEROES OF A POLYNOMIAL</a:t>
            </a:r>
            <a:endParaRPr lang="en-IN" sz="2800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CE7EB0A-EAFD-468D-9351-12A8D0EC0F0C}"/>
              </a:ext>
            </a:extLst>
          </p:cNvPr>
          <p:cNvSpPr txBox="1"/>
          <p:nvPr/>
        </p:nvSpPr>
        <p:spPr>
          <a:xfrm>
            <a:off x="357187" y="1019174"/>
            <a:ext cx="114776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A real number k is a zero of the polynomial p(x) if p(k)=0. </a:t>
            </a:r>
          </a:p>
          <a:p>
            <a:endParaRPr lang="en-IN" dirty="0"/>
          </a:p>
          <a:p>
            <a:r>
              <a:rPr lang="en-IN" dirty="0"/>
              <a:t>Consider first, a linear polynomial </a:t>
            </a:r>
            <a:r>
              <a:rPr lang="en-IN" dirty="0" err="1"/>
              <a:t>ax</a:t>
            </a:r>
            <a:r>
              <a:rPr lang="en-IN" dirty="0"/>
              <a:t> + b , a≠0. You have studied in class IX that the graph of y=</a:t>
            </a:r>
            <a:r>
              <a:rPr lang="en-IN" dirty="0" err="1"/>
              <a:t>ax</a:t>
            </a:r>
            <a:r>
              <a:rPr lang="en-IN" dirty="0"/>
              <a:t> + b is a </a:t>
            </a:r>
            <a:r>
              <a:rPr lang="en-IN" b="1" dirty="0"/>
              <a:t>straight line</a:t>
            </a:r>
            <a:r>
              <a:rPr lang="en-IN" dirty="0"/>
              <a:t>. </a:t>
            </a:r>
          </a:p>
          <a:p>
            <a:r>
              <a:rPr lang="en-IN" dirty="0"/>
              <a:t>For example, the graph of y = 2x + 3 is a straight line passing through the points ( -2 , - 1) and ( 2 , 7 ).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CD3AB8D-3047-4CB6-AE13-A442E6018D6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90550" y="2520949"/>
            <a:ext cx="2133600" cy="7747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0639E15-FFD1-4B76-A83F-D33D8599B1E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492750" y="2520949"/>
            <a:ext cx="5106339" cy="32676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EF99BE8-DFA7-4A2E-8B6B-5EB2D979CB49}"/>
              </a:ext>
            </a:extLst>
          </p:cNvPr>
          <p:cNvSpPr txBox="1"/>
          <p:nvPr/>
        </p:nvSpPr>
        <p:spPr>
          <a:xfrm>
            <a:off x="190500" y="3763485"/>
            <a:ext cx="48387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N" sz="2000" dirty="0"/>
              <a:t>Here, we can see that graph of y=2x + 3 intersects x-axis at (-3/2 , 0). We also know that the zero of 2x+3 is -3/2. Thus, the zero of 2x+3 is the x- coordinate of the point where the graph of y = 2x + 3 intersects x – axis</a:t>
            </a:r>
          </a:p>
        </p:txBody>
      </p:sp>
    </p:spTree>
    <p:extLst>
      <p:ext uri="{BB962C8B-B14F-4D97-AF65-F5344CB8AC3E}">
        <p14:creationId xmlns:p14="http://schemas.microsoft.com/office/powerpoint/2010/main" xmlns="" val="290228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D508B7-CC38-49EC-90B5-1C07C755E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105" y="374649"/>
            <a:ext cx="11573669" cy="473075"/>
          </a:xfrm>
        </p:spPr>
        <p:txBody>
          <a:bodyPr>
            <a:noAutofit/>
          </a:bodyPr>
          <a:lstStyle/>
          <a:p>
            <a:r>
              <a:rPr lang="en-IN" sz="3200" b="1" dirty="0">
                <a:solidFill>
                  <a:schemeClr val="tx1"/>
                </a:solidFill>
              </a:rPr>
              <a:t>GEOMETRICAL MEANING OF ZEROES OF A POLYNOMIAL</a:t>
            </a:r>
            <a:endParaRPr lang="en-IN" sz="2000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CE7EB0A-EAFD-468D-9351-12A8D0EC0F0C}"/>
              </a:ext>
            </a:extLst>
          </p:cNvPr>
          <p:cNvSpPr txBox="1"/>
          <p:nvPr/>
        </p:nvSpPr>
        <p:spPr>
          <a:xfrm>
            <a:off x="357188" y="876299"/>
            <a:ext cx="115736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N" dirty="0"/>
              <a:t>In general, </a:t>
            </a:r>
            <a:r>
              <a:rPr lang="en-IN" b="1" dirty="0"/>
              <a:t>for a linear polynomial </a:t>
            </a:r>
            <a:r>
              <a:rPr lang="en-IN" b="1" dirty="0" err="1"/>
              <a:t>ax</a:t>
            </a:r>
            <a:r>
              <a:rPr lang="en-IN" b="1" dirty="0"/>
              <a:t> + b , a≠0, the graph of y=</a:t>
            </a:r>
            <a:r>
              <a:rPr lang="en-IN" b="1" dirty="0" err="1"/>
              <a:t>ax+b</a:t>
            </a:r>
            <a:r>
              <a:rPr lang="en-IN" b="1" dirty="0"/>
              <a:t> is a straight line which intersects the x-axis at exactly one point , namely (-b/a , 0 ).</a:t>
            </a:r>
          </a:p>
          <a:p>
            <a:pPr algn="just"/>
            <a:endParaRPr lang="en-IN" dirty="0"/>
          </a:p>
          <a:p>
            <a:pPr algn="just"/>
            <a:r>
              <a:rPr lang="en-IN" b="1" dirty="0"/>
              <a:t>Therefore, the linear polynomial </a:t>
            </a:r>
            <a:r>
              <a:rPr lang="en-IN" b="1" dirty="0" err="1"/>
              <a:t>ax</a:t>
            </a:r>
            <a:r>
              <a:rPr lang="en-IN" b="1" dirty="0"/>
              <a:t> + b , a≠0,has exactly one zero, namely, the x-coordinate of the point where the graph of y=</a:t>
            </a:r>
            <a:r>
              <a:rPr lang="en-IN" b="1" dirty="0" err="1"/>
              <a:t>ax+b</a:t>
            </a:r>
            <a:r>
              <a:rPr lang="en-IN" b="1" dirty="0"/>
              <a:t> intersects the x-axis.</a:t>
            </a:r>
            <a:endParaRPr lang="en-IN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D9894FF-40CE-47B7-9F80-281E0C29B36A}"/>
              </a:ext>
            </a:extLst>
          </p:cNvPr>
          <p:cNvSpPr txBox="1"/>
          <p:nvPr/>
        </p:nvSpPr>
        <p:spPr>
          <a:xfrm>
            <a:off x="342105" y="2462748"/>
            <a:ext cx="72778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Now, let us talk about the </a:t>
            </a:r>
            <a:r>
              <a:rPr lang="en-IN" b="1" dirty="0"/>
              <a:t>geometrical meaning of zero of a quadratic polynomial</a:t>
            </a:r>
            <a:r>
              <a:rPr lang="en-IN" dirty="0"/>
              <a:t>.  </a:t>
            </a:r>
          </a:p>
          <a:p>
            <a:r>
              <a:rPr lang="en-IN" dirty="0"/>
              <a:t>Consider the quadratic polynomial x</a:t>
            </a:r>
            <a:r>
              <a:rPr lang="en-IN" baseline="30000" dirty="0"/>
              <a:t>2 </a:t>
            </a:r>
            <a:r>
              <a:rPr lang="en-IN" dirty="0"/>
              <a:t>- 3x – 4.Let us draw the graph of y = x</a:t>
            </a:r>
            <a:r>
              <a:rPr lang="en-IN" baseline="30000" dirty="0"/>
              <a:t>2 </a:t>
            </a:r>
            <a:r>
              <a:rPr lang="en-IN" dirty="0"/>
              <a:t>- 3x – 4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4692AAC-6ECE-477C-ABE6-3D7FB0D96D6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34340" y="3726716"/>
            <a:ext cx="5265420" cy="7239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C93B72B5-3832-4247-8985-A26505A8A51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7620000" y="2382202"/>
            <a:ext cx="4067175" cy="434679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D4904543-DEAA-40F0-A4EE-2377E497B925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34339" y="4607362"/>
            <a:ext cx="3251835" cy="2250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34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9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D508B7-CC38-49EC-90B5-1C07C755E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105" y="374649"/>
            <a:ext cx="11573669" cy="473075"/>
          </a:xfrm>
        </p:spPr>
        <p:txBody>
          <a:bodyPr>
            <a:noAutofit/>
          </a:bodyPr>
          <a:lstStyle/>
          <a:p>
            <a:r>
              <a:rPr lang="en-IN" sz="3200" b="1" dirty="0">
                <a:solidFill>
                  <a:schemeClr val="tx1"/>
                </a:solidFill>
              </a:rPr>
              <a:t>GEOMETRICAL MEANING OF ZEROES OF A POLYNOMIAL</a:t>
            </a:r>
            <a:endParaRPr lang="en-IN" sz="2000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CE7EB0A-EAFD-468D-9351-12A8D0EC0F0C}"/>
              </a:ext>
            </a:extLst>
          </p:cNvPr>
          <p:cNvSpPr txBox="1"/>
          <p:nvPr/>
        </p:nvSpPr>
        <p:spPr>
          <a:xfrm>
            <a:off x="342106" y="1523999"/>
            <a:ext cx="115736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dirty="0"/>
              <a:t>You can see from the above table that – 1 and 4 are zeroes of the quadratic polynomial. Also, note that , from the graph, - 1 and 4 are the coordinates of the points where the graph of y = x</a:t>
            </a:r>
            <a:r>
              <a:rPr lang="en-IN" sz="2000" baseline="30000" dirty="0"/>
              <a:t>2 </a:t>
            </a:r>
            <a:r>
              <a:rPr lang="en-IN" sz="2000" dirty="0"/>
              <a:t>- 3x – 4 intersects the x-axis.</a:t>
            </a:r>
          </a:p>
          <a:p>
            <a:endParaRPr lang="en-IN" sz="2000" dirty="0"/>
          </a:p>
          <a:p>
            <a:r>
              <a:rPr lang="en-IN" sz="2000" dirty="0"/>
              <a:t>Thus, </a:t>
            </a:r>
            <a:r>
              <a:rPr lang="en-IN" sz="2000" b="1" dirty="0"/>
              <a:t>the zeroes of the quadratic polynomial  x</a:t>
            </a:r>
            <a:r>
              <a:rPr lang="en-IN" sz="2000" b="1" baseline="30000" dirty="0"/>
              <a:t>2 </a:t>
            </a:r>
            <a:r>
              <a:rPr lang="en-IN" sz="2000" b="1" dirty="0"/>
              <a:t>- 3x – 4 are the x-coordinates of the points where the graph of y = x</a:t>
            </a:r>
            <a:r>
              <a:rPr lang="en-IN" sz="2000" b="1" baseline="30000" dirty="0"/>
              <a:t>2 </a:t>
            </a:r>
            <a:r>
              <a:rPr lang="en-IN" sz="2000" b="1" dirty="0"/>
              <a:t>- 3x – 4 intersects the x-axis.</a:t>
            </a:r>
            <a:endParaRPr lang="en-IN" sz="2000" dirty="0"/>
          </a:p>
          <a:p>
            <a:endParaRPr lang="en-IN" sz="2000" b="1" dirty="0"/>
          </a:p>
          <a:p>
            <a:r>
              <a:rPr lang="en-IN" sz="2000" b="1" dirty="0"/>
              <a:t>The zeroes of the quadratic polynomial ax</a:t>
            </a:r>
            <a:r>
              <a:rPr lang="en-IN" sz="2000" b="1" baseline="30000" dirty="0"/>
              <a:t>2</a:t>
            </a:r>
            <a:r>
              <a:rPr lang="en-IN" sz="2000" b="1" dirty="0"/>
              <a:t>+bx+c, a≠0, are precisely the x-coordinates of the points where the parabola representing y = ax</a:t>
            </a:r>
            <a:r>
              <a:rPr lang="en-IN" sz="2000" b="1" baseline="30000" dirty="0"/>
              <a:t>2</a:t>
            </a:r>
            <a:r>
              <a:rPr lang="en-IN" sz="2000" b="1" dirty="0"/>
              <a:t>+bx+c intersects the x-axis.</a:t>
            </a: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xmlns="" val="7796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D508B7-CC38-49EC-90B5-1C07C755E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105" y="146049"/>
            <a:ext cx="11573669" cy="473075"/>
          </a:xfrm>
        </p:spPr>
        <p:txBody>
          <a:bodyPr>
            <a:noAutofit/>
          </a:bodyPr>
          <a:lstStyle/>
          <a:p>
            <a:r>
              <a:rPr lang="en-IN" sz="3200" b="1" dirty="0">
                <a:solidFill>
                  <a:schemeClr val="tx1"/>
                </a:solidFill>
              </a:rPr>
              <a:t>GEOMETRICAL MEANING OF ZEROES OF A POLYNOMIAL</a:t>
            </a:r>
            <a:endParaRPr lang="en-IN" sz="2000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CE7EB0A-EAFD-468D-9351-12A8D0EC0F0C}"/>
              </a:ext>
            </a:extLst>
          </p:cNvPr>
          <p:cNvSpPr txBox="1"/>
          <p:nvPr/>
        </p:nvSpPr>
        <p:spPr>
          <a:xfrm>
            <a:off x="342105" y="1333499"/>
            <a:ext cx="5582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/>
              <a:t>From our observation following three cases can happen</a:t>
            </a:r>
            <a:endParaRPr lang="en-IN" sz="20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1C8795A-2990-47E8-BBAD-FE0FD136596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84387" y="2029778"/>
            <a:ext cx="5897880" cy="34947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653FF7A-682A-4BF5-BC4B-E8E9F50B041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050346" y="1918013"/>
            <a:ext cx="5950585" cy="36391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2353C18-82A3-40F8-B29D-3D5F889138EB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6184265" y="5605305"/>
            <a:ext cx="5731509" cy="604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51974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D508B7-CC38-49EC-90B5-1C07C755E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105" y="146049"/>
            <a:ext cx="11573669" cy="473075"/>
          </a:xfrm>
        </p:spPr>
        <p:txBody>
          <a:bodyPr>
            <a:noAutofit/>
          </a:bodyPr>
          <a:lstStyle/>
          <a:p>
            <a:r>
              <a:rPr lang="en-IN" sz="3200" b="1" dirty="0">
                <a:solidFill>
                  <a:schemeClr val="tx1"/>
                </a:solidFill>
              </a:rPr>
              <a:t>GEOMETRICAL MEANING OF ZEROES OF A POLYNOMIAL</a:t>
            </a:r>
            <a:endParaRPr lang="en-IN" sz="2000" dirty="0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6D04CE0-CE98-4EFC-B2D4-B489CB8B9FF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42104" y="716279"/>
            <a:ext cx="6649245" cy="43414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BE5854F-3AE5-408F-9487-B382805FF59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02920" y="5154929"/>
            <a:ext cx="6316980" cy="1407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12001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323</TotalTime>
  <Words>1056</Words>
  <Application>Microsoft Office PowerPoint</Application>
  <PresentationFormat>Custom</PresentationFormat>
  <Paragraphs>90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Facet</vt:lpstr>
      <vt:lpstr>POLYNOMIALS CLASS – X</vt:lpstr>
      <vt:lpstr>Introduction</vt:lpstr>
      <vt:lpstr>TYPES OF POLYNOMIALS</vt:lpstr>
      <vt:lpstr>TYPES OF POLYNOMIALS</vt:lpstr>
      <vt:lpstr>GEOMETRICAL MEANING OF ZEROES OF A POLYNOMIAL</vt:lpstr>
      <vt:lpstr>GEOMETRICAL MEANING OF ZEROES OF A POLYNOMIAL</vt:lpstr>
      <vt:lpstr>GEOMETRICAL MEANING OF ZEROES OF A POLYNOMIAL</vt:lpstr>
      <vt:lpstr>GEOMETRICAL MEANING OF ZEROES OF A POLYNOMIAL</vt:lpstr>
      <vt:lpstr>GEOMETRICAL MEANING OF ZEROES OF A POLYNOMIAL</vt:lpstr>
      <vt:lpstr>ZEROES OF A CUBIC POLYNOMIAL</vt:lpstr>
      <vt:lpstr>ZEROES OF A CUBIC POLYNOMIAL</vt:lpstr>
      <vt:lpstr>Slide 12</vt:lpstr>
      <vt:lpstr>Videos: </vt:lpstr>
      <vt:lpstr>PRACTICE QUESTIONS: DO EXERCISE 2.1 IN YOUR REGISTER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D.A.V. PUBLIC SCHOOL, SECTOR-14, GURUGRAM POLYNOMIALS CLASS – X</dc:title>
  <dc:creator>Nitin Khanna</dc:creator>
  <cp:lastModifiedBy>rajni bala</cp:lastModifiedBy>
  <cp:revision>39</cp:revision>
  <dcterms:created xsi:type="dcterms:W3CDTF">2020-04-08T12:53:17Z</dcterms:created>
  <dcterms:modified xsi:type="dcterms:W3CDTF">2020-04-17T10:19:14Z</dcterms:modified>
</cp:coreProperties>
</file>